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1" r:id="rId2"/>
    <p:sldId id="303" r:id="rId3"/>
    <p:sldId id="302" r:id="rId4"/>
    <p:sldId id="267" r:id="rId5"/>
    <p:sldId id="291" r:id="rId6"/>
    <p:sldId id="261" r:id="rId7"/>
    <p:sldId id="293" r:id="rId8"/>
    <p:sldId id="294" r:id="rId9"/>
    <p:sldId id="295" r:id="rId10"/>
    <p:sldId id="270" r:id="rId11"/>
    <p:sldId id="298" r:id="rId12"/>
    <p:sldId id="300" r:id="rId13"/>
    <p:sldId id="263" r:id="rId14"/>
    <p:sldId id="264" r:id="rId15"/>
    <p:sldId id="265" r:id="rId16"/>
    <p:sldId id="268" r:id="rId17"/>
    <p:sldId id="269" r:id="rId18"/>
    <p:sldId id="305" r:id="rId19"/>
    <p:sldId id="287" r:id="rId20"/>
    <p:sldId id="276" r:id="rId21"/>
    <p:sldId id="277" r:id="rId22"/>
    <p:sldId id="299" r:id="rId23"/>
    <p:sldId id="284" r:id="rId24"/>
    <p:sldId id="30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64" autoAdjust="0"/>
  </p:normalViewPr>
  <p:slideViewPr>
    <p:cSldViewPr>
      <p:cViewPr>
        <p:scale>
          <a:sx n="69" d="100"/>
          <a:sy n="69" d="100"/>
        </p:scale>
        <p:origin x="-140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77909-FF85-442D-A19B-24CC5AD96BC3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02688-4838-46F1-B72F-F9DD5A106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0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bn-BD" dirty="0" smtClean="0"/>
              <a:t>শিক্ষক</a:t>
            </a:r>
            <a:r>
              <a:rPr lang="bn-BD" baseline="0" dirty="0" smtClean="0"/>
              <a:t> বোর্ডে লিখবেন শিক্ষার্থী খাতায় লিখে নেবে।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C61A9-BD03-431C-B46F-8BDB04A3C3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89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প্রত্যেকটা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ভিডিও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দেকার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শিক্ষার্থীদেরকে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তা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ব্যাখ্যা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বলা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যেতে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</a:t>
            </a:r>
            <a:r>
              <a:rPr lang="en-U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2B771-AA1D-472A-B8C8-507D60C5C3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8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2B771-AA1D-472A-B8C8-507D60C5C3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47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75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27.w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2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5" Type="http://schemas.openxmlformats.org/officeDocument/2006/relationships/image" Target="../media/image28.w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3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5.wmf"/><Relationship Id="rId1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935867"/>
            <a:ext cx="730770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বেন এবং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3200" dirty="0" smtClean="0"/>
              <a:t>5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উপস্থাপন শুরু করতে পারেন।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ফলপ্রসু করবে আশা করি</a:t>
            </a: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...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838200"/>
            <a:ext cx="730770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তাই স্লাইডটি হাইড অবস্থায় আছে।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9308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0" y="1981200"/>
            <a:ext cx="3420603" cy="2667000"/>
            <a:chOff x="4572000" y="1143000"/>
            <a:chExt cx="4343400" cy="160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280" t="14461" r="12373" b="9620"/>
            <a:stretch/>
          </p:blipFill>
          <p:spPr>
            <a:xfrm>
              <a:off x="4572000" y="1143000"/>
              <a:ext cx="4343400" cy="1600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1143000"/>
              <a:ext cx="2057400" cy="160020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784931" y="609278"/>
            <a:ext cx="5758870" cy="64633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b="1" dirty="0">
                <a:latin typeface="NikoshBAN" pitchFamily="2" charset="0"/>
                <a:cs typeface="NikoshBAN" pitchFamily="2" charset="0"/>
              </a:rPr>
              <a:t>পাঠ্যপুস্তকের ডিজিটাল সংস্করণ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 (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ই-বুক)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981200"/>
            <a:ext cx="34290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99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MOTIAR\D,contennt Picture 2\resul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3505200" cy="2957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E:\MOTIAR\D,contennt Picture 2\resul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19400"/>
            <a:ext cx="3886200" cy="29579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043324"/>
            <a:ext cx="5486400" cy="76944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পাবলিক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পরীক্ষার</a:t>
            </a:r>
            <a:r>
              <a:rPr lang="en-US" sz="4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atin typeface="NikoshBAN" pitchFamily="2" charset="0"/>
                <a:cs typeface="NikoshBAN" pitchFamily="2" charset="0"/>
              </a:rPr>
              <a:t>ফলাফল</a:t>
            </a:r>
            <a:endParaRPr lang="en-US" sz="4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MOTIAR\D,contennt Picture 2\মোবাইল ব্যবসা 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3505200" cy="35051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MOTIAR\D,contennt Picture 2\মোবাইল ৩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057399"/>
            <a:ext cx="3810000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0" y="609600"/>
            <a:ext cx="6400800" cy="83099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আয়কর</a:t>
            </a:r>
            <a:r>
              <a:rPr lang="en-US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রিটার্ন</a:t>
            </a:r>
            <a:r>
              <a:rPr lang="en-US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বিল</a:t>
            </a:r>
            <a:r>
              <a:rPr lang="en-US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পরিশোধ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95870"/>
            <a:ext cx="29718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54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ই-পূর্জি</a:t>
            </a:r>
            <a:endParaRPr lang="en-US" sz="2800" b="1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327" y="1295400"/>
            <a:ext cx="4800600" cy="354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33400" y="5181600"/>
            <a:ext cx="8001000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en-US" sz="3000" b="1" dirty="0" smtClean="0">
                <a:latin typeface="NikoshBAN" pitchFamily="2" charset="0"/>
                <a:cs typeface="NikoshBAN" pitchFamily="2" charset="0"/>
              </a:rPr>
              <a:t>ই-</a:t>
            </a:r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পূর্জি হচ্ছে </a:t>
            </a:r>
            <a:r>
              <a:rPr lang="bn-IN" sz="3000" b="1" dirty="0">
                <a:latin typeface="NikoshBAN" pitchFamily="2" charset="0"/>
                <a:cs typeface="NikoshBAN" pitchFamily="2" charset="0"/>
              </a:rPr>
              <a:t>দেশের ১৫টি</a:t>
            </a:r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 চিনিকলসমূহে কখন আখ সরবরাহ করতে হবে তার একটি অনুমতিপত্রের তথ্য আখ</a:t>
            </a:r>
            <a:r>
              <a:rPr lang="bn-BD" sz="3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চাষিদের এসএমএসের মাধ্যমে তাৎক্ষ</a:t>
            </a:r>
            <a:r>
              <a:rPr lang="bn-BD" sz="3000" b="1" dirty="0" smtClean="0">
                <a:latin typeface="NikoshBAN" pitchFamily="2" charset="0"/>
                <a:cs typeface="NikoshBAN" pitchFamily="2" charset="0"/>
              </a:rPr>
              <a:t>ণিক</a:t>
            </a:r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ভাবে সরবরাহ করা।</a:t>
            </a:r>
            <a:endParaRPr lang="en-US" sz="3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87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4042" y="247288"/>
            <a:ext cx="657744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n-IN" sz="3600" b="1" cap="all" dirty="0" smtClean="0">
                <a:ln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ইলেকট্রনিক মানি ট্রান্সফার সিস্টেম (এমটিএস)</a:t>
            </a:r>
            <a:endParaRPr lang="en-US" sz="2000" b="1" cap="all" dirty="0">
              <a:ln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595" y="893619"/>
            <a:ext cx="2517049" cy="293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64191" y="4267200"/>
            <a:ext cx="8398809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ইলেকট্রনিক মানি ট্রান্সফার সিস্টেমের মাধ্যমে দেশের এক অঞ্চল থেকে অন্য অঞ্চলে নিরাপদে, দ্রুত ও কম খরচে টাকা পাঠানো যায়। এছাড়া মোবাইলের মাধ্যমেও টাকা পাঠানো হচ্ছে।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928255"/>
            <a:ext cx="30480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15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221159"/>
            <a:ext cx="18405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sz="6000" b="1" u="sng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ই-পর্চা </a:t>
            </a:r>
            <a:endParaRPr lang="en-US" sz="6000" b="1" u="sng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8006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বর্তমানে দেশের সকল জমির রেকর্ডের অনুলিপি অনলাইনে সংগ্রহ করা যায়।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সেবাটির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ই-পর্চা।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 descr="C:\Users\RAFI\Desktop\New folder\full_1561057702_1404884855.thumbn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883" y="1600200"/>
            <a:ext cx="495300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32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7470" y="287581"/>
            <a:ext cx="250902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sz="48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ই-স্বাস্থ্যসেবা</a:t>
            </a:r>
            <a:endParaRPr lang="en-US" sz="2400" b="1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771072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হাসপাতালে কর্মরত চিকিৎসকরা এখন মোবাইল ফোনে স্বাস্থ্য পরামর্শ দিয়ে থাকেন। বর্তমানে </a:t>
            </a:r>
            <a:r>
              <a:rPr lang="bn-BD" sz="3000" b="1" dirty="0" smtClean="0">
                <a:latin typeface="NikoshBAN" pitchFamily="2" charset="0"/>
                <a:cs typeface="NikoshBAN" pitchFamily="2" charset="0"/>
              </a:rPr>
              <a:t>কয়েকটি </a:t>
            </a:r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উপজেলায়  টেলিমেডিসিন সেবা চালু হয়েছে।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338"/>
          <a:stretch/>
        </p:blipFill>
        <p:spPr>
          <a:xfrm>
            <a:off x="4495800" y="1124118"/>
            <a:ext cx="3429000" cy="3342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327" y="1124118"/>
            <a:ext cx="3422073" cy="32659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43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8369" y="228600"/>
            <a:ext cx="679064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sz="4000" b="1" u="sng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রেলওয়ের ই-টিকেটিং ও মোবাইল টিকেটিং</a:t>
            </a:r>
            <a:endParaRPr lang="en-US" b="1" u="sng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176" y="4863728"/>
            <a:ext cx="802081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IN" sz="3000" b="1" dirty="0" smtClean="0">
                <a:latin typeface="NikoshBAN" pitchFamily="2" charset="0"/>
                <a:cs typeface="NikoshBAN" pitchFamily="2" charset="0"/>
              </a:rPr>
              <a:t>বাংলাদেশ রেলওয়ের টিকেট এখন মোবাইল ফোনেও কাটা যায়। বর্তমানে বাস ও বিমানের টিকেটও এ ব্যবস্থার আওতায় এসেছে। </a:t>
            </a:r>
            <a:endParaRPr lang="en-US" sz="3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8" t="1726" r="2769" b="40850"/>
          <a:stretch/>
        </p:blipFill>
        <p:spPr>
          <a:xfrm>
            <a:off x="646176" y="1219200"/>
            <a:ext cx="377751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4650908" y="1219200"/>
            <a:ext cx="3947949" cy="3505200"/>
            <a:chOff x="4650908" y="1586493"/>
            <a:chExt cx="3947949" cy="4124727"/>
          </a:xfrm>
        </p:grpSpPr>
        <p:sp>
          <p:nvSpPr>
            <p:cNvPr id="12" name="TextBox 11"/>
            <p:cNvSpPr txBox="1"/>
            <p:nvPr/>
          </p:nvSpPr>
          <p:spPr>
            <a:xfrm>
              <a:off x="4916254" y="5220316"/>
              <a:ext cx="3417258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endParaRPr lang="en-US" dirty="0">
                <a:latin typeface="Nikosh" pitchFamily="2" charset="0"/>
                <a:cs typeface="Nikosh" pitchFamily="2" charset="0"/>
              </a:endParaRPr>
            </a:p>
          </p:txBody>
        </p:sp>
        <p:pic>
          <p:nvPicPr>
            <p:cNvPr id="13" name="Picture 4" descr="http://img.photobucket.com/albums/v446/dolphinairlines/Bangla/BimanWebsite_T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908" y="1586493"/>
              <a:ext cx="3947949" cy="349729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182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990600" y="1676400"/>
            <a:ext cx="7162800" cy="3733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1797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5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দোরগোড়ায়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সেবাসমূহ</a:t>
            </a:r>
            <a:r>
              <a:rPr lang="en-US" b="1" spc="50" dirty="0" smtClean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…</a:t>
            </a:r>
            <a:endParaRPr lang="en-US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228601"/>
              </p:ext>
            </p:extLst>
          </p:nvPr>
        </p:nvGraphicFramePr>
        <p:xfrm>
          <a:off x="4724400" y="2133600"/>
          <a:ext cx="135466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4400" y="2133600"/>
                        <a:ext cx="1354667" cy="1143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7374491"/>
              </p:ext>
            </p:extLst>
          </p:nvPr>
        </p:nvGraphicFramePr>
        <p:xfrm>
          <a:off x="1066800" y="2286000"/>
          <a:ext cx="137160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2286000"/>
                        <a:ext cx="1371600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387408"/>
              </p:ext>
            </p:extLst>
          </p:nvPr>
        </p:nvGraphicFramePr>
        <p:xfrm>
          <a:off x="6781800" y="2133600"/>
          <a:ext cx="1143000" cy="964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Packager Shell Object" showAsIcon="1" r:id="rId8" imgW="914400" imgH="771480" progId="Package">
                  <p:embed/>
                </p:oleObj>
              </mc:Choice>
              <mc:Fallback>
                <p:oleObj name="Packager Shell Object" showAsIcon="1" r:id="rId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1800" y="2133600"/>
                        <a:ext cx="1143000" cy="964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313048"/>
              </p:ext>
            </p:extLst>
          </p:nvPr>
        </p:nvGraphicFramePr>
        <p:xfrm>
          <a:off x="5029200" y="39576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Packager Shell Object" showAsIcon="1" r:id="rId10" imgW="914400" imgH="771480" progId="Package">
                  <p:embed/>
                </p:oleObj>
              </mc:Choice>
              <mc:Fallback>
                <p:oleObj name="Packager Shell Object" showAsIcon="1" r:id="rId10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29200" y="395763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7512601"/>
              </p:ext>
            </p:extLst>
          </p:nvPr>
        </p:nvGraphicFramePr>
        <p:xfrm>
          <a:off x="3276600" y="3962400"/>
          <a:ext cx="108373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Packager Shell Object" showAsIcon="1" r:id="rId12" imgW="914400" imgH="771480" progId="Package">
                  <p:embed/>
                </p:oleObj>
              </mc:Choice>
              <mc:Fallback>
                <p:oleObj name="Packager Shell Object" showAsIcon="1" r:id="rId12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76600" y="3962400"/>
                        <a:ext cx="1083733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388041"/>
              </p:ext>
            </p:extLst>
          </p:nvPr>
        </p:nvGraphicFramePr>
        <p:xfrm>
          <a:off x="1524000" y="3957637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Packager Shell Object" showAsIcon="1" r:id="rId14" imgW="914400" imgH="771480" progId="Package">
                  <p:embed/>
                </p:oleObj>
              </mc:Choice>
              <mc:Fallback>
                <p:oleObj name="Packager Shell Object" showAsIcon="1" r:id="rId1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24000" y="3957637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899633" y="5715000"/>
            <a:ext cx="5344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ভিডিওগুলো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দেখ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এবং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বল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কোনটি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কী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কী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 err="1" smtClean="0">
                <a:latin typeface="Nikosh" pitchFamily="2" charset="0"/>
                <a:cs typeface="Nikosh" pitchFamily="2" charset="0"/>
              </a:rPr>
              <a:t>করে</a:t>
            </a:r>
            <a:r>
              <a:rPr lang="en-US" sz="2800" dirty="0" smtClean="0">
                <a:latin typeface="Nikosh" pitchFamily="2" charset="0"/>
                <a:cs typeface="Nikosh" pitchFamily="2" charset="0"/>
              </a:rPr>
              <a:t>?</a:t>
            </a:r>
            <a:endParaRPr lang="en-US" sz="2800" dirty="0">
              <a:latin typeface="Nikosh" pitchFamily="2" charset="0"/>
              <a:cs typeface="Nikosh" pitchFamily="2" charset="0"/>
            </a:endParaRPr>
          </a:p>
        </p:txBody>
      </p:sp>
      <p:graphicFrame>
        <p:nvGraphicFramePr>
          <p:cNvPr id="26" name="Object 2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459066"/>
              </p:ext>
            </p:extLst>
          </p:nvPr>
        </p:nvGraphicFramePr>
        <p:xfrm>
          <a:off x="6923942" y="3884688"/>
          <a:ext cx="1087316" cy="917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Packager Shell Object" showAsIcon="1" r:id="rId16" imgW="914400" imgH="771480" progId="Package">
                  <p:embed/>
                </p:oleObj>
              </mc:Choice>
              <mc:Fallback>
                <p:oleObj name="Packager Shell Object" showAsIcon="1" r:id="rId1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923942" y="3884688"/>
                        <a:ext cx="1087316" cy="917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681255"/>
              </p:ext>
            </p:extLst>
          </p:nvPr>
        </p:nvGraphicFramePr>
        <p:xfrm>
          <a:off x="2992713" y="2198097"/>
          <a:ext cx="1367620" cy="1153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Packager Shell Object" showAsIcon="1" r:id="rId18" imgW="914400" imgH="771480" progId="Package">
                  <p:embed/>
                </p:oleObj>
              </mc:Choice>
              <mc:Fallback>
                <p:oleObj name="Packager Shell Object" showAsIcon="1" r:id="rId18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92713" y="2198097"/>
                        <a:ext cx="1367620" cy="1153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5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15451" y="602159"/>
            <a:ext cx="3004349" cy="1015663"/>
          </a:xfrm>
          <a:prstGeom prst="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sz="6000" b="1" dirty="0" smtClean="0">
                <a:solidFill>
                  <a:schemeClr val="accent6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895600"/>
            <a:ext cx="8534400" cy="144655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400" b="1" dirty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ডিজিটাল বাংলাদেশ গঠনে </a:t>
            </a:r>
            <a:r>
              <a:rPr lang="bn-IN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ই-সার্ভিস</a:t>
            </a:r>
            <a:r>
              <a:rPr lang="en-US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44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এর</a:t>
            </a:r>
            <a:r>
              <a:rPr lang="bn-IN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ভূমিকা</a:t>
            </a:r>
            <a:r>
              <a:rPr lang="bn-IN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কর</a:t>
            </a:r>
            <a:r>
              <a:rPr lang="bn-IN" sz="44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।</a:t>
            </a:r>
            <a:r>
              <a:rPr lang="bn-IN" sz="40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  </a:t>
            </a:r>
            <a:endParaRPr lang="bn-IN" sz="4000" b="1" dirty="0">
              <a:blipFill>
                <a:blip r:embed="rId2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RAFI\Desktop\New folder\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034" y="1752600"/>
            <a:ext cx="5955536" cy="4341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03120" y="304800"/>
            <a:ext cx="510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bn-BD" sz="8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স্বাগতম</a:t>
            </a:r>
            <a:endParaRPr lang="en-U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94312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4384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কোনটির সাহায্যে দ্রুত ও কম খরচে টাকা পাঠানো যায়?</a:t>
            </a:r>
          </a:p>
          <a:p>
            <a:r>
              <a:rPr lang="bn-BD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জমির রেকর্ডের অনুলিপি অনলাইনে সংগ্রহ করাকে </a:t>
            </a:r>
            <a:r>
              <a:rPr lang="en-US" sz="28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</a:t>
            </a:r>
            <a:r>
              <a:rPr lang="bn-IN" sz="28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বলে?</a:t>
            </a: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66" t="15869" r="13860" b="31155"/>
          <a:stretch>
            <a:fillRect/>
          </a:stretch>
        </p:blipFill>
        <p:spPr bwMode="auto">
          <a:xfrm>
            <a:off x="2857500" y="762000"/>
            <a:ext cx="3429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11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6159"/>
            <a:ext cx="8534400" cy="64633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IN" sz="2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বাংলাদেশের প্রথম দিককার ই-সেবা কোনটি?</a:t>
            </a:r>
          </a:p>
          <a:p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ক.  ই-পর্চা     খ.  ই-পূর্জি     গ. ই-টিকেটিং     ঘ. টেলিমেডিসিন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bn-IN" sz="2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ই-সেবার প্রধান বৈশিষ্ট্য হল-</a:t>
            </a:r>
          </a:p>
          <a:p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i.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স্বল্প খরচ 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ii.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স্বল্প সময়  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iii. 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হয়রানি মুক্ত সেবা</a:t>
            </a:r>
            <a:endParaRPr lang="en-US" sz="26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2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  <a:p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ক.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খ.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ii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গ.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ঘ.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 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bn-IN" sz="26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IN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সুমন সেন্টমার্টিন বেড়াতে যেয়ে অসুস্থ হয়ে </a:t>
            </a:r>
            <a:r>
              <a:rPr lang="en-US" sz="2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পড়ে</a:t>
            </a:r>
            <a:r>
              <a:rPr lang="en-US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2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তখন</a:t>
            </a:r>
            <a:r>
              <a:rPr lang="bn-IN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ফোনে ঢাকার একজন চিকিৎসকের সাথে যোগাযোগ কর</a:t>
            </a:r>
            <a:r>
              <a:rPr lang="en-US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ে। </a:t>
            </a:r>
            <a:r>
              <a:rPr lang="en-US" sz="2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ডাক্তার</a:t>
            </a:r>
            <a:r>
              <a:rPr lang="en-US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6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তাকে</a:t>
            </a:r>
            <a:r>
              <a:rPr lang="bn-IN" sz="26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দ্রুত হাসপাতালে যেতে বলেন। পরে হাসপাতালের ডাক্তার ঢাকার বিশেষজ্ঞ ডাক্তারের পরামর্শ গ্রহণ করে সুমনের চিকিৎসার ব্যবস্থা করলেন।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bn-IN" sz="2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স্থানীয় ডাক্তার যে পদ্ধতিতে বিশেষজ্ঞ ডাক্তারের পরামর্শ গ্রহণ করতে পারেন তা হলো-   </a:t>
            </a:r>
          </a:p>
          <a:p>
            <a:pPr algn="just"/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i. 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টেলিমেডিসিন   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ই-স্বাস্থ্যসেবা   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iii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ই-কমার্স সেবা</a:t>
            </a:r>
          </a:p>
          <a:p>
            <a:r>
              <a:rPr lang="bn-IN" sz="2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  <a:p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ক. 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খ. 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ii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গ. 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iii</a:t>
            </a:r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ঘ.  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 </a:t>
            </a:r>
            <a:r>
              <a:rPr lang="bn-IN" sz="2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ও </a:t>
            </a:r>
            <a:r>
              <a:rPr lang="en-US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iii</a:t>
            </a:r>
            <a:endParaRPr lang="bn-IN" sz="2600" b="1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bn-IN" sz="2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সুমনের চিকিৎসায় কোন প্রযুক্তিটির ভূমিকা প্রধান?</a:t>
            </a:r>
            <a:endParaRPr lang="bn-IN" sz="26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IN" sz="26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ক.   আইসিটি       খ. টেলিভিশন       গ. রোবট       ঘ. কম্পিউটার</a:t>
            </a:r>
          </a:p>
        </p:txBody>
      </p:sp>
      <p:sp>
        <p:nvSpPr>
          <p:cNvPr id="6" name="Oval 5"/>
          <p:cNvSpPr/>
          <p:nvPr/>
        </p:nvSpPr>
        <p:spPr>
          <a:xfrm>
            <a:off x="381000" y="6248400"/>
            <a:ext cx="3810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1000" y="5410200"/>
            <a:ext cx="3810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19600" y="2209800"/>
            <a:ext cx="3810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828800" y="609600"/>
            <a:ext cx="381000" cy="38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b="1" spc="50" dirty="0" err="1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বাড়ির</a:t>
            </a:r>
            <a:r>
              <a:rPr lang="en-US" b="1" spc="50" dirty="0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b="1" spc="50" dirty="0" err="1">
                <a:ln w="11430"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কাজ</a:t>
            </a:r>
            <a:endParaRPr lang="en-US" b="1" spc="50" dirty="0">
              <a:ln w="11430"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953000"/>
            <a:ext cx="7696200" cy="1066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সরকারি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কর্মকান্ডে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আইসিটি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প্রয়োগের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ফলে</a:t>
            </a:r>
            <a:r>
              <a:rPr lang="en-US" b="1" dirty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সেবার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ক্ষেত্রে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কী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ধরণের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পরিবর্তন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এসেছে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তা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বর্ণনা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en-US" b="1" dirty="0" err="1" smtClean="0">
                <a:latin typeface="Nikosh" pitchFamily="2" charset="0"/>
                <a:cs typeface="Nikosh" pitchFamily="2" charset="0"/>
              </a:rPr>
              <a:t>কর</a:t>
            </a:r>
            <a:r>
              <a:rPr lang="en-US" b="1" dirty="0" smtClean="0">
                <a:latin typeface="Nikosh" pitchFamily="2" charset="0"/>
                <a:cs typeface="Nikosh" pitchFamily="2" charset="0"/>
              </a:rPr>
              <a:t>।</a:t>
            </a:r>
            <a:endParaRPr lang="en-US" b="1" dirty="0">
              <a:latin typeface="Nikosh" pitchFamily="2" charset="0"/>
              <a:cs typeface="Nikosh" pitchFamily="2" charset="0"/>
            </a:endParaRP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676400"/>
            <a:ext cx="4525075" cy="25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3902" y="685800"/>
            <a:ext cx="5105400" cy="134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8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" pitchFamily="2" charset="0"/>
                <a:cs typeface="Nikosh" pitchFamily="2" charset="0"/>
              </a:rPr>
              <a:t>ধন্যবাদ</a:t>
            </a:r>
            <a:endParaRPr lang="en-US" sz="8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pic>
        <p:nvPicPr>
          <p:cNvPr id="7170" name="Picture 2" descr="C:\Users\RAFI\Desktop\New folder\2011-11-13-19-00-13-075157600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902" y="2209800"/>
            <a:ext cx="4572000" cy="3133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5597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35004"/>
            <a:ext cx="29210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37582"/>
            <a:ext cx="838200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95" y="4373941"/>
            <a:ext cx="8572500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মোঃ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কবির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bn-IN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মোঃ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পাবনা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মির্জা মোঃ দিদারুল আ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নাম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টিটিসি, </a:t>
            </a:r>
            <a:r>
              <a:rPr lang="bn-BD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খান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),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খুলনা</a:t>
            </a:r>
            <a:endParaRPr lang="bn-BD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8212282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00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0"/>
          <p:cNvSpPr txBox="1">
            <a:spLocks/>
          </p:cNvSpPr>
          <p:nvPr/>
        </p:nvSpPr>
        <p:spPr>
          <a:xfrm>
            <a:off x="1115518" y="1219199"/>
            <a:ext cx="3227882" cy="411480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3600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4544288" y="1219200"/>
            <a:ext cx="3325978" cy="411480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600" b="1" i="0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NikoshBAN" pitchFamily="2" charset="0"/>
                <a:cs typeface="NikoshBAN" pitchFamily="2" charset="0"/>
              </a:rPr>
              <a:t>পাঠ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200" b="1" i="0" u="none" strike="noStrike" kern="1200" cap="none" spc="0" normalizeH="0" baseline="0" noProof="0" dirty="0" smtClean="0">
                <a:ln/>
                <a:solidFill>
                  <a:srgbClr val="FF00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শ্রে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3200" b="1" dirty="0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err="1" smtClean="0">
                <a:ln/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নবম</a:t>
            </a:r>
            <a:endParaRPr kumimoji="0" lang="bn-BD" sz="3200" b="1" i="0" u="none" strike="noStrike" kern="1200" cap="none" spc="0" normalizeH="0" baseline="0" noProof="0" dirty="0" smtClean="0">
              <a:ln/>
              <a:solidFill>
                <a:srgbClr val="FF00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বিষয়</a:t>
            </a:r>
            <a:r>
              <a:rPr kumimoji="0" lang="en-US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</a:t>
            </a:r>
            <a:r>
              <a:rPr kumimoji="0" lang="bn-BD" sz="2400" b="1" i="0" u="none" strike="noStrike" kern="1200" cap="none" spc="0" normalizeH="0" baseline="0" noProof="0" dirty="0" smtClean="0">
                <a:ln/>
                <a:solidFill>
                  <a:srgbClr val="00990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400" b="1" noProof="0" dirty="0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2400" b="1" noProof="0" dirty="0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solidFill>
                  <a:srgbClr val="009900"/>
                </a:solidFill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2400" b="1" noProof="0" dirty="0" smtClean="0">
              <a:ln/>
              <a:solidFill>
                <a:srgbClr val="009900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অধ্যায়</a:t>
            </a:r>
            <a:r>
              <a:rPr kumimoji="0" lang="en-US" sz="36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dirty="0" smtClean="0">
                <a:ln/>
                <a:solidFill>
                  <a:srgbClr val="4F032E"/>
                </a:solidFill>
                <a:latin typeface="NikoshBAN" pitchFamily="2" charset="0"/>
                <a:cs typeface="NikoshBAN" pitchFamily="2" charset="0"/>
              </a:rPr>
              <a:t>১ম</a:t>
            </a:r>
            <a:endParaRPr kumimoji="0" lang="en-US" sz="2400" b="1" i="0" u="none" strike="noStrike" kern="1200" cap="none" spc="0" normalizeH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800" b="1" dirty="0" err="1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2800" b="1" dirty="0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 : ই-</a:t>
            </a:r>
            <a:r>
              <a:rPr lang="en-US" sz="2800" b="1" dirty="0" err="1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সার্ভিস</a:t>
            </a:r>
            <a:r>
              <a:rPr lang="en-US" sz="2800" b="1" dirty="0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ln/>
                <a:solidFill>
                  <a:srgbClr val="FF0066"/>
                </a:solidFill>
                <a:latin typeface="NikoshBAN" pitchFamily="2" charset="0"/>
                <a:cs typeface="NikoshBAN" pitchFamily="2" charset="0"/>
              </a:rPr>
              <a:t>বাংলাদেশ</a:t>
            </a:r>
            <a:endParaRPr lang="en-US" sz="2800" b="1" dirty="0" smtClean="0">
              <a:ln/>
              <a:solidFill>
                <a:srgbClr val="FF0066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৫০ </a:t>
            </a: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200" b="1" dirty="0" smtClean="0">
                <a:ln/>
                <a:solidFill>
                  <a:srgbClr val="003300"/>
                </a:solidFill>
                <a:latin typeface="NikoshBAN" pitchFamily="2" charset="0"/>
                <a:cs typeface="NikoshBAN" pitchFamily="2" charset="0"/>
              </a:rPr>
              <a:t>: </a:t>
            </a:r>
            <a:endParaRPr kumimoji="0" lang="bn-BD" sz="3200" b="1" i="0" u="none" strike="noStrike" kern="1200" cap="none" spc="0" normalizeH="0" baseline="0" noProof="0" dirty="0" smtClean="0">
              <a:ln/>
              <a:solidFill>
                <a:srgbClr val="00330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1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3733799"/>
            <a:ext cx="3934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মতিয়ার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b="1" dirty="0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rgbClr val="00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endParaRPr lang="en-US" b="1" dirty="0" smtClean="0">
              <a:ln w="1905"/>
              <a:solidFill>
                <a:srgbClr val="00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Motiarjessore@yahoo.com</a:t>
            </a:r>
          </a:p>
          <a:p>
            <a:pPr algn="ctr">
              <a:defRPr/>
            </a:pPr>
            <a:r>
              <a:rPr lang="en-US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Mob: </a:t>
            </a:r>
            <a:r>
              <a:rPr lang="en-US" sz="1600" b="1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01781-595759</a:t>
            </a:r>
            <a:endParaRPr lang="en-US" sz="1600" b="1" dirty="0">
              <a:ln w="1905"/>
              <a:solidFill>
                <a:srgbClr val="FF006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5200" y="5715000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E:\MOTIAR\Motiar improtant\motiar\Motiar Picture\Sar01 cop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752" y="1981199"/>
            <a:ext cx="135741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14164" y="-76200"/>
            <a:ext cx="2334293" cy="8402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u="sng" spc="150" dirty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u="sng" dirty="0">
              <a:solidFill>
                <a:srgbClr val="FF0000"/>
              </a:solidFill>
            </a:endParaRPr>
          </a:p>
        </p:txBody>
      </p:sp>
      <p:grpSp>
        <p:nvGrpSpPr>
          <p:cNvPr id="13" name="Group 31"/>
          <p:cNvGrpSpPr/>
          <p:nvPr/>
        </p:nvGrpSpPr>
        <p:grpSpPr>
          <a:xfrm>
            <a:off x="533400" y="685800"/>
            <a:ext cx="7942768" cy="5130719"/>
            <a:chOff x="-6929" y="51954"/>
            <a:chExt cx="9150929" cy="6830291"/>
          </a:xfrm>
        </p:grpSpPr>
        <p:pic>
          <p:nvPicPr>
            <p:cNvPr id="14" name="Picture 13" descr="flowerruler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928" y="51954"/>
              <a:ext cx="9150928" cy="557645"/>
            </a:xfrm>
            <a:prstGeom prst="rect">
              <a:avLst/>
            </a:prstGeom>
          </p:spPr>
        </p:pic>
        <p:pic>
          <p:nvPicPr>
            <p:cNvPr id="15" name="Picture 14" descr="flowerruler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2946689" y="3277465"/>
              <a:ext cx="6451024" cy="557645"/>
            </a:xfrm>
            <a:prstGeom prst="rect">
              <a:avLst/>
            </a:prstGeom>
          </p:spPr>
        </p:pic>
        <p:pic>
          <p:nvPicPr>
            <p:cNvPr id="16" name="Picture 15" descr="flowerruler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929" y="6324600"/>
              <a:ext cx="8998527" cy="557645"/>
            </a:xfrm>
            <a:prstGeom prst="rect">
              <a:avLst/>
            </a:prstGeom>
          </p:spPr>
        </p:pic>
        <p:pic>
          <p:nvPicPr>
            <p:cNvPr id="17" name="Picture 16" descr="flowerruler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5639665" y="3325956"/>
              <a:ext cx="6451024" cy="557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1212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018309" y="685055"/>
            <a:ext cx="6477000" cy="76944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400" b="1" spc="-150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</a:t>
            </a:r>
            <a:endParaRPr lang="en-US" sz="4400" b="1" spc="-15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203" y="4343400"/>
            <a:ext cx="7848600" cy="126188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ভিডিওটিতে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যে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সেবা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র</a:t>
            </a:r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কথা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বলা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হয়েছে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তা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কোন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ধরনের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ikoshBAN" pitchFamily="2" charset="0"/>
              </a:rPr>
              <a:t>সেবা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8603" y="685055"/>
            <a:ext cx="4043597" cy="707886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ই-সার্ভিস</a:t>
            </a:r>
          </a:p>
        </p:txBody>
      </p:sp>
    </p:spTree>
    <p:extLst>
      <p:ext uri="{BB962C8B-B14F-4D97-AF65-F5344CB8AC3E}">
        <p14:creationId xmlns:p14="http://schemas.microsoft.com/office/powerpoint/2010/main" val="215680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0" y="1059654"/>
            <a:ext cx="4800600" cy="830997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ই-সার্ভিস ও বাংলাদেশ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8743030">
            <a:off x="-248758" y="1059655"/>
            <a:ext cx="340997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3200" b="1" u="sng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বিষয়..</a:t>
            </a:r>
            <a:endParaRPr lang="en-US" sz="3200" b="1" u="sng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60"/>
          <a:stretch/>
        </p:blipFill>
        <p:spPr bwMode="auto">
          <a:xfrm>
            <a:off x="3352800" y="2438401"/>
            <a:ext cx="2344615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3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5345" y="838200"/>
            <a:ext cx="191430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sz="4800" b="1" u="sng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1200" b="1" u="sng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289989"/>
            <a:ext cx="8458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    </a:t>
            </a:r>
            <a:r>
              <a:rPr lang="bn-IN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এই পাঠ শেষে শিক্ষার্থীরা...</a:t>
            </a:r>
          </a:p>
          <a:p>
            <a:endParaRPr lang="bn-IN" sz="1200" b="1" dirty="0">
              <a:latin typeface="NikoshBAN" pitchFamily="2" charset="0"/>
              <a:cs typeface="NikoshBAN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bn-IN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ই-সার্ভিস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-</a:t>
            </a:r>
            <a:r>
              <a:rPr lang="en-US" sz="32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ধারণা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;</a:t>
            </a:r>
            <a:endParaRPr lang="bn-IN" sz="3200" b="1" dirty="0" smtClean="0">
              <a:blipFill>
                <a:blip r:embed="rId2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bn-IN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ই-সার্ভিসের সুবিধা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বর্ণনা করতে পারবে</a:t>
            </a:r>
            <a:r>
              <a:rPr lang="en-US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;</a:t>
            </a:r>
            <a:endParaRPr lang="bn-IN" sz="3200" b="1" dirty="0" smtClean="0">
              <a:blipFill>
                <a:blip r:embed="rId2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bn-IN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ডিজিটাল বাংলাদেশ গঠনে ই-সার্ভিসের অবদান ব্যাখ্যা</a:t>
            </a:r>
          </a:p>
          <a:p>
            <a:r>
              <a:rPr lang="bn-IN" sz="3200" b="1" dirty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     করতে পারবে</a:t>
            </a:r>
            <a:r>
              <a:rPr lang="bn-IN" sz="3200" b="1" dirty="0" smtClean="0">
                <a:blipFill>
                  <a:blip r:embed="rId2"/>
                  <a:tile tx="0" ty="0" sx="100000" sy="100000" flip="none" algn="tl"/>
                </a:blipFill>
                <a:latin typeface="NikoshBAN" pitchFamily="2" charset="0"/>
                <a:cs typeface="NikoshBAN" pitchFamily="2" charset="0"/>
              </a:rPr>
              <a:t>।</a:t>
            </a:r>
            <a:endParaRPr lang="bn-IN" sz="3200" b="1" dirty="0">
              <a:blipFill>
                <a:blip r:embed="rId2"/>
                <a:tile tx="0" ty="0" sx="100000" sy="100000" flip="none" algn="tl"/>
              </a:blip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4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457200"/>
            <a:ext cx="3369833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5400" b="1" spc="50" dirty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ই-সার্ভিস </a:t>
            </a:r>
            <a:r>
              <a:rPr lang="bn-IN" sz="5400" b="1" spc="50" dirty="0" smtClean="0">
                <a:ln w="11430"/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কী? </a:t>
            </a:r>
            <a:endParaRPr lang="en-US" sz="5400" b="1" spc="50" dirty="0">
              <a:ln w="11430"/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1782" y="49530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ইলেকট্রনিক পদ্ধতিতে সেবা প্রদান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ই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 ই-সার্ভিস বা ই-সেবা হিসেবে পরিচিত। সেবাগ্রহীতা ইন্টারনেটের মাধ্যমে এই সেবা গ্রহণ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করে থাকেন।</a:t>
            </a:r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66800" y="3581400"/>
            <a:ext cx="1447800" cy="10668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সম্ভাব্য উত্তর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304800"/>
            <a:ext cx="73914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60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ই-সার্ভিস</a:t>
            </a:r>
            <a:r>
              <a:rPr lang="en-US" sz="60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en-US" sz="6000" b="1" spc="50" dirty="0" err="1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bn-IN" sz="60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বৈশিষ্ট্য</a:t>
            </a:r>
            <a:r>
              <a:rPr lang="en-US" sz="60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60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কয়টি?</a:t>
            </a:r>
            <a:endParaRPr lang="bn-IN" sz="6000" b="1" spc="50" dirty="0">
              <a:ln w="11430"/>
              <a:solidFill>
                <a:srgbClr val="00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439183"/>
              </p:ext>
            </p:extLst>
          </p:nvPr>
        </p:nvGraphicFramePr>
        <p:xfrm>
          <a:off x="3886200" y="19050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6200" y="19050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685800" y="3505200"/>
            <a:ext cx="71628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n-IN" sz="3600" b="1" spc="50" dirty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ই-সার্ভিসের </a:t>
            </a:r>
            <a:r>
              <a:rPr lang="bn-IN" sz="36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bn-BD" sz="3600" b="1" spc="50" dirty="0" smtClean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৩টি</a:t>
            </a:r>
            <a:endParaRPr lang="bn-BD" sz="3600" b="1" cap="all" spc="0" dirty="0" smtClean="0">
              <a:ln/>
              <a:effectLst/>
              <a:latin typeface="NikoshBAN" pitchFamily="2" charset="0"/>
              <a:cs typeface="NikoshBAN" pitchFamily="2" charset="0"/>
            </a:endParaRPr>
          </a:p>
          <a:p>
            <a:r>
              <a:rPr lang="bn-BD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স্বল্প খরচ </a:t>
            </a:r>
            <a:endParaRPr lang="bn-BD" sz="3600" b="1" cap="all" spc="0" dirty="0" smtClean="0">
              <a:ln/>
              <a:effectLst/>
              <a:latin typeface="NikoshBAN" pitchFamily="2" charset="0"/>
              <a:cs typeface="NikoshBAN" pitchFamily="2" charset="0"/>
            </a:endParaRPr>
          </a:p>
          <a:p>
            <a:r>
              <a:rPr lang="bn-BD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স্বল্প সময়   </a:t>
            </a:r>
            <a:endParaRPr lang="bn-BD" sz="3600" b="1" cap="all" spc="0" dirty="0" smtClean="0">
              <a:ln/>
              <a:effectLst/>
              <a:latin typeface="NikoshBAN" pitchFamily="2" charset="0"/>
              <a:cs typeface="NikoshBAN" pitchFamily="2" charset="0"/>
            </a:endParaRPr>
          </a:p>
          <a:p>
            <a:r>
              <a:rPr lang="bn-BD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৩।</a:t>
            </a:r>
            <a:r>
              <a:rPr lang="bn-IN" sz="3600" b="1" cap="all" spc="0" dirty="0" smtClean="0">
                <a:ln/>
                <a:effectLst/>
                <a:latin typeface="NikoshBAN" pitchFamily="2" charset="0"/>
                <a:cs typeface="NikoshBAN" pitchFamily="2" charset="0"/>
              </a:rPr>
              <a:t> হয়রানিমুক্ত সে</a:t>
            </a:r>
            <a:r>
              <a:rPr lang="bn-IN" sz="36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 </a:t>
            </a:r>
            <a:endParaRPr lang="en-US" sz="36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85800" y="2743200"/>
            <a:ext cx="1981200" cy="762000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সম্ভাব্য উত্তর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7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673948"/>
            <a:ext cx="4419600" cy="923330"/>
          </a:xfrm>
          <a:prstGeom prst="rect">
            <a:avLst/>
          </a:prstGeom>
          <a:solidFill>
            <a:srgbClr val="FFFFCC"/>
          </a:solidFill>
          <a:ln w="76200"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3505200"/>
            <a:ext cx="7696200" cy="64633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প্রচলিত সেবা ও ই-সেবার মাধ্যমে ৫টি পার্থক্য লিখ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7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680</Words>
  <Application>Microsoft Office PowerPoint</Application>
  <PresentationFormat>On-screen Show (4:3)</PresentationFormat>
  <Paragraphs>89</Paragraphs>
  <Slides>24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বাড়ির কাজ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Md. Mahabubul Alam</dc:creator>
  <cp:lastModifiedBy>User</cp:lastModifiedBy>
  <cp:revision>208</cp:revision>
  <dcterms:created xsi:type="dcterms:W3CDTF">2006-08-16T00:00:00Z</dcterms:created>
  <dcterms:modified xsi:type="dcterms:W3CDTF">2016-09-08T07:09:54Z</dcterms:modified>
</cp:coreProperties>
</file>